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69" r:id="rId4"/>
    <p:sldId id="257" r:id="rId5"/>
    <p:sldId id="276" r:id="rId6"/>
    <p:sldId id="278" r:id="rId7"/>
    <p:sldId id="270" r:id="rId8"/>
    <p:sldId id="271" r:id="rId9"/>
    <p:sldId id="272" r:id="rId10"/>
    <p:sldId id="273" r:id="rId11"/>
    <p:sldId id="274" r:id="rId12"/>
    <p:sldId id="275" r:id="rId13"/>
    <p:sldId id="279" r:id="rId1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>
      <p:cViewPr varScale="1">
        <p:scale>
          <a:sx n="55" d="100"/>
          <a:sy n="55" d="100"/>
        </p:scale>
        <p:origin x="-614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4F6491-BCB6-4F9F-B2FA-AA85F9CC1DED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FD16E5-8584-4ADE-9756-9BF3F1D110FE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pt-BR" smtClean="0"/>
              <a:pPr rtl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8831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30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011DC5-64E4-4D9F-9396-40D041ABB853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8755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F754A6-01A6-4024-812A-88A4DE949BCC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702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sz="2800"/>
            </a:lvl1pPr>
          </a:lstStyle>
          <a:p>
            <a:pPr lvl="0" rt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97C76-2C81-42C1-8EF0-70F1E4E0E8C4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1557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91735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B94399-031D-4E95-A551-3197B5796E90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631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198CC-B2AE-4B96-972E-3492F5906793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4799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37A5-6704-4004-8698-6E13E8DCBE44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563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844F7-198C-48B0-BBCA-5B7E09CFC606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673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E40687-67BE-474D-800A-47EB268B95AE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789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4D3837-A981-4DF2-8B27-33ED82ED37E5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2527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67B9A71C-AF4A-4C16-989A-8B023D8EA3DE}" type="datetime1">
              <a:rPr lang="pt-BR" smtClean="0"/>
              <a:pPr rtl="0"/>
              <a:t>24/04/2017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3638706"/>
            <a:ext cx="6409927" cy="1158446"/>
          </a:xfrm>
        </p:spPr>
        <p:txBody>
          <a:bodyPr rtlCol="0"/>
          <a:lstStyle/>
          <a:p>
            <a:pPr algn="ctr" rtl="0"/>
            <a:r>
              <a:rPr lang="pt-BR" dirty="0"/>
              <a:t>Metrologia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5077442"/>
            <a:ext cx="2737519" cy="871838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Léo Vitor Peron</a:t>
            </a:r>
          </a:p>
          <a:p>
            <a:pPr rtl="0"/>
            <a:r>
              <a:rPr lang="pt-BR" dirty="0"/>
              <a:t>Raul Ponce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112224" y="3933056"/>
            <a:ext cx="4079776" cy="2088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4272" y="4185264"/>
            <a:ext cx="1175806" cy="1620000"/>
          </a:xfrm>
          <a:prstGeom prst="rect">
            <a:avLst/>
          </a:prstGeom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4136368" y="5077442"/>
            <a:ext cx="3415208" cy="87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Introdução à Engenharia Mecânica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8096" y="4486841"/>
            <a:ext cx="1829218" cy="9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72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 da medição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9319"/>
          </a:xfrm>
        </p:spPr>
        <p:txBody>
          <a:bodyPr/>
          <a:lstStyle/>
          <a:p>
            <a:r>
              <a:rPr lang="pt-BR" dirty="0"/>
              <a:t>O resultado da medição não é um número. É sempre uma faixa de valores, como mostra a figura abaixo: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0383" y="3418003"/>
            <a:ext cx="7131234" cy="1991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351584" y="5373216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50" dirty="0"/>
              <a:t>Fonte: Albertazzi (2008, p.12)</a:t>
            </a:r>
            <a:endParaRPr lang="pt-BR" sz="1650" i="1" dirty="0"/>
          </a:p>
        </p:txBody>
      </p:sp>
    </p:spTree>
    <p:extLst>
      <p:ext uri="{BB962C8B-B14F-4D97-AF65-F5344CB8AC3E}">
        <p14:creationId xmlns:p14="http://schemas.microsoft.com/office/powerpoint/2010/main" xmlns="" val="168923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Instrumentos de medição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448" y="2683024"/>
            <a:ext cx="2456445" cy="2341811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67408" y="5057941"/>
            <a:ext cx="2881536" cy="31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dirty="0"/>
              <a:t>Fonte: sstopografia.com.br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808" y="2643585"/>
            <a:ext cx="2381250" cy="238125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222576" y="5057941"/>
            <a:ext cx="2881536" cy="31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/>
              <a:t>Fonte: tecnologiaurbana.com.br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95"/>
          <a:stretch/>
        </p:blipFill>
        <p:spPr>
          <a:xfrm>
            <a:off x="7532972" y="2683024"/>
            <a:ext cx="3543972" cy="2341811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318920" y="5057941"/>
            <a:ext cx="2881536" cy="31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Fonte: pertrodidatica.com.br</a:t>
            </a:r>
          </a:p>
        </p:txBody>
      </p:sp>
    </p:spTree>
    <p:extLst>
      <p:ext uri="{BB962C8B-B14F-4D97-AF65-F5344CB8AC3E}">
        <p14:creationId xmlns:p14="http://schemas.microsoft.com/office/powerpoint/2010/main" xmlns="" val="265878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Calibração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3295"/>
          </a:xfrm>
        </p:spPr>
        <p:txBody>
          <a:bodyPr/>
          <a:lstStyle/>
          <a:p>
            <a:r>
              <a:rPr lang="pt-BR" dirty="0"/>
              <a:t>Obter a relação entre valores aferidos e os valores correspondentes das grandezas estabelecidos por padrões.</a:t>
            </a:r>
          </a:p>
        </p:txBody>
      </p:sp>
      <p:sp>
        <p:nvSpPr>
          <p:cNvPr id="4" name="Retângulo: Cantos Arredondados 3"/>
          <p:cNvSpPr/>
          <p:nvPr/>
        </p:nvSpPr>
        <p:spPr>
          <a:xfrm>
            <a:off x="3287688" y="3717032"/>
            <a:ext cx="2376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Padrão</a:t>
            </a:r>
          </a:p>
        </p:txBody>
      </p:sp>
      <p:sp>
        <p:nvSpPr>
          <p:cNvPr id="5" name="Retângulo: Cantos Arredondados 4"/>
          <p:cNvSpPr/>
          <p:nvPr/>
        </p:nvSpPr>
        <p:spPr>
          <a:xfrm>
            <a:off x="6275888" y="3717032"/>
            <a:ext cx="2376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Verificação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3287688" y="4761088"/>
            <a:ext cx="2376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Ajuste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6275888" y="4761088"/>
            <a:ext cx="2376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Regulagem</a:t>
            </a:r>
          </a:p>
        </p:txBody>
      </p:sp>
    </p:spTree>
    <p:extLst>
      <p:ext uri="{BB962C8B-B14F-4D97-AF65-F5344CB8AC3E}">
        <p14:creationId xmlns:p14="http://schemas.microsoft.com/office/powerpoint/2010/main" xmlns="" val="390190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INMETRO. VIM - Vocabulário Internacional de Metrologia - 1. ed. Luso-Brasileira. Rio de Janeiro: INMETRO, 2012, 81p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INMETRO. VIM - Vocabulário Internacional de Metrologia 2. ed. Brasília: SENAI/DN, 2000, 75p.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GONÇALVES JÚNIOR, Armando Albertazzi; SOUSA, André Roberto de. Fundamentos de metrologia científica e industrial. 1. ed. Barueri: Manole, 2008. </a:t>
            </a:r>
            <a:r>
              <a:rPr lang="pt-BR" dirty="0" err="1"/>
              <a:t>xiv</a:t>
            </a:r>
            <a:r>
              <a:rPr lang="pt-BR" dirty="0"/>
              <a:t>, 408 p.</a:t>
            </a:r>
          </a:p>
        </p:txBody>
      </p:sp>
    </p:spTree>
    <p:extLst>
      <p:ext uri="{BB962C8B-B14F-4D97-AF65-F5344CB8AC3E}">
        <p14:creationId xmlns:p14="http://schemas.microsoft.com/office/powerpoint/2010/main" xmlns="" val="406420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32656"/>
            <a:ext cx="10515600" cy="1145224"/>
          </a:xfrm>
        </p:spPr>
        <p:txBody>
          <a:bodyPr/>
          <a:lstStyle/>
          <a:p>
            <a:r>
              <a:rPr lang="pt-BR" dirty="0"/>
              <a:t>O que é a Metrologia?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0680" y="1825625"/>
            <a:ext cx="5447928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dirty="0"/>
              <a:t>“É a ciência da medição que abrange todos os aspectos teóricos e práticos relativos às medições, qualquer que seja a incerteza, em quaisquer campos da ciência ou tecnologia.” (INMETRO. VIM - 2. ed. Brasília, SENAI/DN, 2000 75p).</a:t>
            </a:r>
          </a:p>
        </p:txBody>
      </p:sp>
      <p:pic>
        <p:nvPicPr>
          <p:cNvPr id="4" name="Espaço Reservado para 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4" r="9924" b="2631"/>
          <a:stretch/>
        </p:blipFill>
        <p:spPr>
          <a:xfrm>
            <a:off x="574848" y="1825625"/>
            <a:ext cx="5329810" cy="4262869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0832" y="6138061"/>
            <a:ext cx="2881536" cy="31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dirty="0"/>
              <a:t>Fonte: gettyimages.com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61058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 Histórico</a:t>
            </a:r>
          </a:p>
        </p:txBody>
      </p:sp>
      <p:sp>
        <p:nvSpPr>
          <p:cNvPr id="4" name="Retângulo: Cantos Arredondados 3"/>
          <p:cNvSpPr/>
          <p:nvPr/>
        </p:nvSpPr>
        <p:spPr>
          <a:xfrm>
            <a:off x="838200" y="2204864"/>
            <a:ext cx="4537720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Estabelecer comunicação interpessoal</a:t>
            </a:r>
          </a:p>
        </p:txBody>
      </p:sp>
      <p:sp>
        <p:nvSpPr>
          <p:cNvPr id="5" name="Retângulo: Cantos Arredondados 4"/>
          <p:cNvSpPr/>
          <p:nvPr/>
        </p:nvSpPr>
        <p:spPr>
          <a:xfrm>
            <a:off x="6816080" y="2203585"/>
            <a:ext cx="4537720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Diminuir os erros de medição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3827140" y="4581128"/>
            <a:ext cx="4537720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UNIDADES</a:t>
            </a:r>
          </a:p>
        </p:txBody>
      </p:sp>
      <p:cxnSp>
        <p:nvCxnSpPr>
          <p:cNvPr id="11" name="Conector: Curvo 10"/>
          <p:cNvCxnSpPr>
            <a:cxnSpLocks/>
            <a:stCxn id="5" idx="2"/>
          </p:cNvCxnSpPr>
          <p:nvPr/>
        </p:nvCxnSpPr>
        <p:spPr>
          <a:xfrm rot="5400000">
            <a:off x="7661838" y="3158027"/>
            <a:ext cx="1513449" cy="1332756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Curvo 12"/>
          <p:cNvCxnSpPr>
            <a:cxnSpLocks/>
            <a:stCxn id="4" idx="2"/>
          </p:cNvCxnSpPr>
          <p:nvPr/>
        </p:nvCxnSpPr>
        <p:spPr>
          <a:xfrm rot="16200000" flipH="1">
            <a:off x="3089362" y="3086658"/>
            <a:ext cx="1512168" cy="1476772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382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O que é medição?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 dirty="0"/>
          </a:p>
          <a:p>
            <a:pPr marL="0" indent="0" rtl="0">
              <a:buNone/>
            </a:pPr>
            <a:r>
              <a:rPr lang="pt-BR" dirty="0"/>
              <a:t>Medição </a:t>
            </a:r>
            <a:r>
              <a:rPr lang="pt-BR" dirty="0">
                <a:sym typeface="Wingdings" panose="05000000000000000000" pitchFamily="2" charset="2"/>
              </a:rPr>
              <a:t> descrever uma quantidade a partir de uma unidade.</a:t>
            </a:r>
            <a:endParaRPr lang="pt-BR" dirty="0"/>
          </a:p>
        </p:txBody>
      </p:sp>
      <p:pic>
        <p:nvPicPr>
          <p:cNvPr id="5" name="Gráfico 4" descr="Régu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57898">
            <a:off x="1880857" y="3540188"/>
            <a:ext cx="2304256" cy="2304256"/>
          </a:xfrm>
          <a:prstGeom prst="rect">
            <a:avLst/>
          </a:prstGeom>
        </p:spPr>
      </p:pic>
      <p:pic>
        <p:nvPicPr>
          <p:cNvPr id="18" name="Gráfico 17" descr="Caix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6461">
            <a:off x="3491144" y="4761531"/>
            <a:ext cx="914400" cy="914400"/>
          </a:xfrm>
          <a:prstGeom prst="rect">
            <a:avLst/>
          </a:prstGeom>
        </p:spPr>
      </p:pic>
      <p:sp>
        <p:nvSpPr>
          <p:cNvPr id="19" name="Seta: para a Direita 18"/>
          <p:cNvSpPr/>
          <p:nvPr/>
        </p:nvSpPr>
        <p:spPr>
          <a:xfrm>
            <a:off x="5047750" y="4489705"/>
            <a:ext cx="1800200" cy="490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6847950" y="4538757"/>
            <a:ext cx="2088232" cy="4609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u="sng" dirty="0"/>
              <a:t>3,4 cm</a:t>
            </a: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9120336" y="5218731"/>
            <a:ext cx="2088232" cy="4609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indicação</a:t>
            </a:r>
          </a:p>
        </p:txBody>
      </p:sp>
      <p:cxnSp>
        <p:nvCxnSpPr>
          <p:cNvPr id="23" name="Conector: Curvo 22"/>
          <p:cNvCxnSpPr>
            <a:stCxn id="20" idx="2"/>
            <a:endCxn id="21" idx="1"/>
          </p:cNvCxnSpPr>
          <p:nvPr/>
        </p:nvCxnSpPr>
        <p:spPr>
          <a:xfrm rot="16200000" flipH="1">
            <a:off x="8281456" y="4610333"/>
            <a:ext cx="449491" cy="122827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219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Unidades de medida e o Sistema Internacional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 </a:t>
            </a:r>
            <a:r>
              <a:rPr lang="pt-BR" dirty="0">
                <a:sym typeface="Wingdings" panose="05000000000000000000" pitchFamily="2" charset="2"/>
              </a:rPr>
              <a:t> facilita as relações internacionais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Unidades: </a:t>
            </a:r>
            <a:endParaRPr lang="pt-BR" dirty="0"/>
          </a:p>
        </p:txBody>
      </p:sp>
      <p:sp>
        <p:nvSpPr>
          <p:cNvPr id="4" name="Retângulo: Cantos Arredondados 3"/>
          <p:cNvSpPr/>
          <p:nvPr/>
        </p:nvSpPr>
        <p:spPr>
          <a:xfrm>
            <a:off x="2977673" y="3140968"/>
            <a:ext cx="2700000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de base</a:t>
            </a:r>
          </a:p>
        </p:txBody>
      </p:sp>
      <p:sp>
        <p:nvSpPr>
          <p:cNvPr id="5" name="Retângulo: Cantos Arredondados 4"/>
          <p:cNvSpPr/>
          <p:nvPr/>
        </p:nvSpPr>
        <p:spPr>
          <a:xfrm>
            <a:off x="5807968" y="3140968"/>
            <a:ext cx="2700000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derivadas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8632871" y="3140968"/>
            <a:ext cx="2700000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suplementares</a:t>
            </a:r>
          </a:p>
        </p:txBody>
      </p:sp>
    </p:spTree>
    <p:extLst>
      <p:ext uri="{BB962C8B-B14F-4D97-AF65-F5344CB8AC3E}">
        <p14:creationId xmlns:p14="http://schemas.microsoft.com/office/powerpoint/2010/main" xmlns="" val="161090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340697" y="894611"/>
            <a:ext cx="6110005" cy="5068778"/>
            <a:chOff x="2279576" y="379066"/>
            <a:chExt cx="5767073" cy="4581585"/>
          </a:xfrm>
        </p:grpSpPr>
        <p:sp>
          <p:nvSpPr>
            <p:cNvPr id="4" name="Hexágono 3"/>
            <p:cNvSpPr/>
            <p:nvPr/>
          </p:nvSpPr>
          <p:spPr>
            <a:xfrm>
              <a:off x="2279576" y="1157944"/>
              <a:ext cx="2124000" cy="147600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mol</a:t>
              </a:r>
            </a:p>
            <a:p>
              <a:pPr algn="ctr"/>
              <a:r>
                <a:rPr lang="pt-BR" sz="2000" dirty="0"/>
                <a:t>(mol)</a:t>
              </a:r>
            </a:p>
          </p:txBody>
        </p:sp>
        <p:sp>
          <p:nvSpPr>
            <p:cNvPr id="5" name="Hexágono 4"/>
            <p:cNvSpPr/>
            <p:nvPr/>
          </p:nvSpPr>
          <p:spPr>
            <a:xfrm>
              <a:off x="4101112" y="1936271"/>
              <a:ext cx="2124000" cy="147600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metro</a:t>
              </a:r>
            </a:p>
            <a:p>
              <a:pPr algn="ctr"/>
              <a:r>
                <a:rPr lang="pt-BR" sz="2000" dirty="0"/>
                <a:t>(m)</a:t>
              </a:r>
            </a:p>
          </p:txBody>
        </p:sp>
        <p:sp>
          <p:nvSpPr>
            <p:cNvPr id="6" name="Hexágono 5"/>
            <p:cNvSpPr/>
            <p:nvPr/>
          </p:nvSpPr>
          <p:spPr>
            <a:xfrm>
              <a:off x="2279576" y="2710461"/>
              <a:ext cx="2124000" cy="147600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candela</a:t>
              </a:r>
            </a:p>
            <a:p>
              <a:pPr algn="ctr"/>
              <a:r>
                <a:rPr lang="pt-BR" sz="2000" dirty="0"/>
                <a:t>(</a:t>
              </a:r>
              <a:r>
                <a:rPr lang="pt-BR" sz="2000" dirty="0" err="1"/>
                <a:t>cd</a:t>
              </a:r>
              <a:r>
                <a:rPr lang="pt-BR" sz="2000" dirty="0"/>
                <a:t>)</a:t>
              </a:r>
            </a:p>
          </p:txBody>
        </p:sp>
        <p:sp>
          <p:nvSpPr>
            <p:cNvPr id="7" name="Hexágono 6"/>
            <p:cNvSpPr/>
            <p:nvPr/>
          </p:nvSpPr>
          <p:spPr>
            <a:xfrm>
              <a:off x="4101112" y="3484651"/>
              <a:ext cx="2124000" cy="147600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kelvin</a:t>
              </a:r>
            </a:p>
            <a:p>
              <a:pPr algn="ctr"/>
              <a:r>
                <a:rPr lang="pt-BR" sz="2000" dirty="0"/>
                <a:t>(K)</a:t>
              </a:r>
            </a:p>
          </p:txBody>
        </p:sp>
        <p:sp>
          <p:nvSpPr>
            <p:cNvPr id="8" name="Hexágono 7"/>
            <p:cNvSpPr/>
            <p:nvPr/>
          </p:nvSpPr>
          <p:spPr>
            <a:xfrm>
              <a:off x="5922649" y="2710461"/>
              <a:ext cx="2124000" cy="147600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ampere</a:t>
              </a:r>
            </a:p>
            <a:p>
              <a:pPr algn="ctr"/>
              <a:r>
                <a:rPr lang="pt-BR" sz="2000" dirty="0"/>
                <a:t>(A)</a:t>
              </a:r>
            </a:p>
          </p:txBody>
        </p:sp>
        <p:sp>
          <p:nvSpPr>
            <p:cNvPr id="9" name="Hexágono 8"/>
            <p:cNvSpPr/>
            <p:nvPr/>
          </p:nvSpPr>
          <p:spPr>
            <a:xfrm>
              <a:off x="5922648" y="1153256"/>
              <a:ext cx="2124000" cy="147600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segundo</a:t>
              </a:r>
            </a:p>
            <a:p>
              <a:pPr algn="ctr"/>
              <a:r>
                <a:rPr lang="pt-BR" sz="2000" dirty="0"/>
                <a:t>(s)</a:t>
              </a:r>
            </a:p>
          </p:txBody>
        </p:sp>
        <p:sp>
          <p:nvSpPr>
            <p:cNvPr id="10" name="Hexágono 9"/>
            <p:cNvSpPr/>
            <p:nvPr/>
          </p:nvSpPr>
          <p:spPr>
            <a:xfrm>
              <a:off x="4101112" y="379066"/>
              <a:ext cx="2124000" cy="147600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quilograma</a:t>
              </a:r>
            </a:p>
            <a:p>
              <a:pPr algn="ctr"/>
              <a:r>
                <a:rPr lang="pt-BR" sz="2000" dirty="0"/>
                <a:t>(kg)</a:t>
              </a:r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6464643"/>
              </p:ext>
            </p:extLst>
          </p:nvPr>
        </p:nvGraphicFramePr>
        <p:xfrm>
          <a:off x="6744072" y="620688"/>
          <a:ext cx="5112570" cy="55473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28163348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473603075"/>
                    </a:ext>
                  </a:extLst>
                </a:gridCol>
                <a:gridCol w="2088234">
                  <a:extLst>
                    <a:ext uri="{9D8B030D-6E8A-4147-A177-3AD203B41FA5}">
                      <a16:colId xmlns:a16="http://schemas.microsoft.com/office/drawing/2014/main" xmlns="" val="3326819577"/>
                    </a:ext>
                  </a:extLst>
                </a:gridCol>
              </a:tblGrid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Prefixo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Símbolo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Potência de dez correspondente</a:t>
                      </a:r>
                    </a:p>
                  </a:txBody>
                  <a:tcPr marL="63990" marR="63990" marT="0" marB="0" anchor="ctr"/>
                </a:tc>
                <a:extLst>
                  <a:ext uri="{0D108BD9-81ED-4DB2-BD59-A6C34878D82A}">
                    <a16:rowId xmlns:a16="http://schemas.microsoft.com/office/drawing/2014/main" xmlns="" val="14428171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atto</a:t>
                      </a: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-18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121837128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femto-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-15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331858588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pico-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-12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270635341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nano-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-9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34456856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micro-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µ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-6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328250566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mili</a:t>
                      </a: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-3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201648835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centi</a:t>
                      </a: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-2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236917717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deci</a:t>
                      </a: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-1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155116962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deca-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485412618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hecto</a:t>
                      </a: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H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2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48647491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quilo-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3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282890599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mega</a:t>
                      </a: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6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229612860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giga-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9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193069792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</a:rPr>
                        <a:t>tera</a:t>
                      </a:r>
                      <a:r>
                        <a:rPr lang="pt-BR" sz="1400" dirty="0" smtClean="0">
                          <a:effectLst/>
                        </a:rPr>
                        <a:t>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12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1060148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penta-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15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166756286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exa</a:t>
                      </a: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r>
                        <a:rPr lang="pt-BR" sz="1400" baseline="30000" dirty="0">
                          <a:effectLst/>
                        </a:rPr>
                        <a:t>18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/>
                </a:tc>
                <a:extLst>
                  <a:ext uri="{0D108BD9-81ED-4DB2-BD59-A6C34878D82A}">
                    <a16:rowId xmlns:a16="http://schemas.microsoft.com/office/drawing/2014/main" xmlns="" val="3161460619"/>
                  </a:ext>
                </a:extLst>
              </a:tr>
            </a:tbl>
          </a:graphicData>
        </a:graphic>
      </p:graphicFrame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6456040" y="6165304"/>
            <a:ext cx="2881536" cy="315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700" dirty="0"/>
              <a:t>Fonte: Autoria própria.</a:t>
            </a:r>
          </a:p>
        </p:txBody>
      </p:sp>
    </p:spTree>
    <p:extLst>
      <p:ext uri="{BB962C8B-B14F-4D97-AF65-F5344CB8AC3E}">
        <p14:creationId xmlns:p14="http://schemas.microsoft.com/office/powerpoint/2010/main" xmlns="" val="372007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medir?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69641"/>
            <a:ext cx="10515600" cy="1315343"/>
          </a:xfrm>
        </p:spPr>
        <p:txBody>
          <a:bodyPr/>
          <a:lstStyle/>
          <a:p>
            <a:pPr marL="0" indent="0" algn="ctr">
              <a:buNone/>
            </a:pPr>
            <a:r>
              <a:rPr lang="pt-BR" i="1" dirty="0">
                <a:latin typeface="Franklin Gothic Demi" panose="020B0703020102020204" pitchFamily="34" charset="0"/>
              </a:rPr>
              <a:t>"O conhecimento amplo e satisfatório sobre um processo ou um fenômeno somente existirá quando for possível medi-lo e expressá-lo por meio de números."  Lord Kelvin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: Cantos Arredondados 3"/>
          <p:cNvSpPr/>
          <p:nvPr/>
        </p:nvSpPr>
        <p:spPr>
          <a:xfrm>
            <a:off x="1919800" y="4453977"/>
            <a:ext cx="2376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Monitorar</a:t>
            </a:r>
          </a:p>
        </p:txBody>
      </p:sp>
      <p:sp>
        <p:nvSpPr>
          <p:cNvPr id="5" name="Retângulo: Cantos Arredondados 4"/>
          <p:cNvSpPr/>
          <p:nvPr/>
        </p:nvSpPr>
        <p:spPr>
          <a:xfrm>
            <a:off x="4908000" y="4453977"/>
            <a:ext cx="2376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Controlar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7896200" y="4453977"/>
            <a:ext cx="2376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Investigar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95400" y="3700173"/>
            <a:ext cx="10658400" cy="523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Do ponto de vista técnico, a medição pode ser empregada para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95400" y="5282009"/>
            <a:ext cx="5418228" cy="523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processos ou fenômenos físicos.</a:t>
            </a:r>
          </a:p>
        </p:txBody>
      </p:sp>
    </p:spTree>
    <p:extLst>
      <p:ext uri="{BB962C8B-B14F-4D97-AF65-F5344CB8AC3E}">
        <p14:creationId xmlns:p14="http://schemas.microsoft.com/office/powerpoint/2010/main" xmlns="" val="92687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Errar é inevitável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impossível medir sem cometer erros de medição. Para realizar uma medição sem erros, seriam necessários:</a:t>
            </a:r>
          </a:p>
          <a:p>
            <a:pPr marL="1163638" indent="-514350">
              <a:buAutoNum type="alphaLcParenBoth"/>
            </a:pPr>
            <a:r>
              <a:rPr lang="pt-BR" dirty="0"/>
              <a:t>um sistema de medição perfeito;</a:t>
            </a:r>
          </a:p>
          <a:p>
            <a:pPr marL="1163638" indent="-514350">
              <a:buAutoNum type="alphaLcParenBoth"/>
            </a:pPr>
            <a:r>
              <a:rPr lang="pt-BR" dirty="0"/>
              <a:t>um ambiente controlado e perfeitamente estável;</a:t>
            </a:r>
          </a:p>
          <a:p>
            <a:pPr marL="1163638" indent="-514350">
              <a:buAutoNum type="alphaLcParenBoth"/>
            </a:pPr>
            <a:r>
              <a:rPr lang="pt-BR" dirty="0"/>
              <a:t>um operador perfeito e</a:t>
            </a:r>
          </a:p>
          <a:p>
            <a:pPr marL="1163638" indent="-514350">
              <a:buAutoNum type="alphaLcParenBoth"/>
            </a:pPr>
            <a:r>
              <a:rPr lang="pt-BR" dirty="0"/>
              <a:t>que a grandeza sob medição (mensurando) tivesse um valor único, perfeitamente definido e estável.</a:t>
            </a:r>
          </a:p>
        </p:txBody>
      </p:sp>
    </p:spTree>
    <p:extLst>
      <p:ext uri="{BB962C8B-B14F-4D97-AF65-F5344CB8AC3E}">
        <p14:creationId xmlns:p14="http://schemas.microsoft.com/office/powerpoint/2010/main" xmlns="" val="114866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medição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52257"/>
          </a:xfrm>
        </p:spPr>
        <p:txBody>
          <a:bodyPr/>
          <a:lstStyle/>
          <a:p>
            <a:r>
              <a:rPr lang="pt-BR" dirty="0"/>
              <a:t>Denomina-se processo de medição o conjunto de métodos e meios que são utilizados para efetuar uma medição.</a:t>
            </a:r>
          </a:p>
          <a:p>
            <a:r>
              <a:rPr lang="pt-BR" dirty="0"/>
              <a:t>Além do mensurando e do sistema de medição, fazem parte do processo o operador, os procedimentos de medição utilizados e as condições em que as medições são efetuadas.</a:t>
            </a:r>
          </a:p>
        </p:txBody>
      </p:sp>
    </p:spTree>
    <p:extLst>
      <p:ext uri="{BB962C8B-B14F-4D97-AF65-F5344CB8AC3E}">
        <p14:creationId xmlns:p14="http://schemas.microsoft.com/office/powerpoint/2010/main" xmlns="" val="180915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BOÇO DA CIDADE 16 X 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525248_TF03031010_TF03031010.potx" id="{2A30F884-F2C4-492B-A844-80CF3C43B774}" vid="{721EB88E-711D-4FD1-A58F-F6EDDDAB71F9}"/>
    </a:ext>
  </a:extLst>
</a:theme>
</file>

<file path=ppt/theme/theme2.xml><?xml version="1.0" encoding="utf-8"?>
<a:theme xmlns:a="http://schemas.openxmlformats.org/drawingml/2006/main" name="Tema do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Tela de fundo da apresentação de esboço da cidade de escritórios comerciais (widescreen)</Template>
  <TotalTime>586</TotalTime>
  <Words>510</Words>
  <Application>Microsoft Office PowerPoint</Application>
  <PresentationFormat>Personalizar</PresentationFormat>
  <Paragraphs>126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ESBOÇO DA CIDADE 16 X 9</vt:lpstr>
      <vt:lpstr>Metrologia</vt:lpstr>
      <vt:lpstr>O que é a Metrologia?</vt:lpstr>
      <vt:lpstr>Contexto Histórico</vt:lpstr>
      <vt:lpstr>O que é medição?</vt:lpstr>
      <vt:lpstr>Unidades de medida e o Sistema Internacional</vt:lpstr>
      <vt:lpstr>Slide 6</vt:lpstr>
      <vt:lpstr>Por que medir?</vt:lpstr>
      <vt:lpstr>Errar é inevitável</vt:lpstr>
      <vt:lpstr>Processo de medição</vt:lpstr>
      <vt:lpstr>Resultado da medição</vt:lpstr>
      <vt:lpstr>Instrumentos de medição</vt:lpstr>
      <vt:lpstr>Calibração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Metrologia</dc:title>
  <dc:creator>Léo Vitor Peron</dc:creator>
  <cp:lastModifiedBy> </cp:lastModifiedBy>
  <cp:revision>23</cp:revision>
  <dcterms:created xsi:type="dcterms:W3CDTF">2017-04-19T18:24:32Z</dcterms:created>
  <dcterms:modified xsi:type="dcterms:W3CDTF">2017-04-24T19:44:22Z</dcterms:modified>
</cp:coreProperties>
</file>